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72" r:id="rId3"/>
    <p:sldId id="257" r:id="rId4"/>
    <p:sldId id="282" r:id="rId5"/>
    <p:sldId id="258" r:id="rId6"/>
    <p:sldId id="273" r:id="rId7"/>
    <p:sldId id="274" r:id="rId8"/>
    <p:sldId id="275" r:id="rId9"/>
    <p:sldId id="276" r:id="rId10"/>
    <p:sldId id="277" r:id="rId11"/>
    <p:sldId id="259" r:id="rId12"/>
    <p:sldId id="271" r:id="rId13"/>
    <p:sldId id="260" r:id="rId14"/>
    <p:sldId id="262" r:id="rId15"/>
    <p:sldId id="278" r:id="rId16"/>
    <p:sldId id="263" r:id="rId17"/>
    <p:sldId id="280" r:id="rId18"/>
    <p:sldId id="281" r:id="rId19"/>
    <p:sldId id="261" r:id="rId20"/>
    <p:sldId id="279" r:id="rId21"/>
    <p:sldId id="264" r:id="rId22"/>
    <p:sldId id="283" r:id="rId23"/>
    <p:sldId id="284" r:id="rId24"/>
    <p:sldId id="285" r:id="rId25"/>
    <p:sldId id="266" r:id="rId26"/>
    <p:sldId id="287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Styl pośredni 3 — Ak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B0C4-B002-4500-BCA0-6732472D1456}" type="datetimeFigureOut">
              <a:rPr lang="pl-PL" smtClean="0"/>
              <a:pPr/>
              <a:t>21.06.2017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2D410C5-E8D4-4519-A287-A8CB4611BF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B0C4-B002-4500-BCA0-6732472D1456}" type="datetimeFigureOut">
              <a:rPr lang="pl-PL" smtClean="0"/>
              <a:pPr/>
              <a:t>21.06.2017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10C5-E8D4-4519-A287-A8CB4611BF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B0C4-B002-4500-BCA0-6732472D1456}" type="datetimeFigureOut">
              <a:rPr lang="pl-PL" smtClean="0"/>
              <a:pPr/>
              <a:t>21.06.2017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10C5-E8D4-4519-A287-A8CB4611BF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B0C4-B002-4500-BCA0-6732472D1456}" type="datetimeFigureOut">
              <a:rPr lang="pl-PL" smtClean="0"/>
              <a:pPr/>
              <a:t>21.06.2017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10C5-E8D4-4519-A287-A8CB4611BF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B0C4-B002-4500-BCA0-6732472D1456}" type="datetimeFigureOut">
              <a:rPr lang="pl-PL" smtClean="0"/>
              <a:pPr/>
              <a:t>21.06.2017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2D410C5-E8D4-4519-A287-A8CB4611BF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B0C4-B002-4500-BCA0-6732472D1456}" type="datetimeFigureOut">
              <a:rPr lang="pl-PL" smtClean="0"/>
              <a:pPr/>
              <a:t>21.06.2017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10C5-E8D4-4519-A287-A8CB4611BF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B0C4-B002-4500-BCA0-6732472D1456}" type="datetimeFigureOut">
              <a:rPr lang="pl-PL" smtClean="0"/>
              <a:pPr/>
              <a:t>21.06.2017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10C5-E8D4-4519-A287-A8CB4611BF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B0C4-B002-4500-BCA0-6732472D1456}" type="datetimeFigureOut">
              <a:rPr lang="pl-PL" smtClean="0"/>
              <a:pPr/>
              <a:t>21.06.2017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10C5-E8D4-4519-A287-A8CB4611BF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B0C4-B002-4500-BCA0-6732472D1456}" type="datetimeFigureOut">
              <a:rPr lang="pl-PL" smtClean="0"/>
              <a:pPr/>
              <a:t>21.06.2017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10C5-E8D4-4519-A287-A8CB4611BF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B0C4-B002-4500-BCA0-6732472D1456}" type="datetimeFigureOut">
              <a:rPr lang="pl-PL" smtClean="0"/>
              <a:pPr/>
              <a:t>21.06.2017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10C5-E8D4-4519-A287-A8CB4611BF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B0C4-B002-4500-BCA0-6732472D1456}" type="datetimeFigureOut">
              <a:rPr lang="pl-PL" smtClean="0"/>
              <a:pPr/>
              <a:t>21.06.2017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2D410C5-E8D4-4519-A287-A8CB4611BF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EB4B0C4-B002-4500-BCA0-6732472D1456}" type="datetimeFigureOut">
              <a:rPr lang="pl-PL" smtClean="0"/>
              <a:pPr/>
              <a:t>21.06.2017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2D410C5-E8D4-4519-A287-A8CB4611BF9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lek. wet. Barbara Lech-Zych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Rolniczy handel detaliczny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>
                <a:latin typeface="Calibri" pitchFamily="34" charset="0"/>
              </a:rPr>
              <a:t>rolniczy handel detaliczny  - ustawa bezpieczeństwie żywności i żywienia - </a:t>
            </a:r>
            <a:r>
              <a:rPr lang="pl-PL" sz="2800" b="1" dirty="0" smtClean="0"/>
              <a:t>oznakowanie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dirty="0" smtClean="0"/>
              <a:t>W miejscu zbywania żywności w ramach rolniczego handlu detalicznego umieszcza się w sposób czytelny                 i widoczny dla konsumenta:</a:t>
            </a:r>
          </a:p>
          <a:p>
            <a:pPr>
              <a:buNone/>
            </a:pPr>
            <a:r>
              <a:rPr lang="pl-PL" dirty="0" smtClean="0"/>
              <a:t>1) napis </a:t>
            </a: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„</a:t>
            </a:r>
            <a:r>
              <a:rPr lang="pl-PL" b="1" dirty="0" smtClean="0">
                <a:solidFill>
                  <a:schemeClr val="tx2"/>
                </a:solidFill>
              </a:rPr>
              <a:t>rolniczy handel detaliczny”;</a:t>
            </a:r>
          </a:p>
          <a:p>
            <a:pPr>
              <a:buNone/>
            </a:pPr>
            <a:r>
              <a:rPr lang="pl-PL" dirty="0" smtClean="0"/>
              <a:t>2) dane obejmujące:</a:t>
            </a:r>
          </a:p>
          <a:p>
            <a:pPr>
              <a:buNone/>
            </a:pPr>
            <a:r>
              <a:rPr lang="pl-PL" dirty="0" smtClean="0"/>
              <a:t>	a) </a:t>
            </a:r>
            <a:r>
              <a:rPr lang="pl-PL" b="1" dirty="0" smtClean="0">
                <a:solidFill>
                  <a:schemeClr val="tx2"/>
                </a:solidFill>
              </a:rPr>
              <a:t>imię i nazwisko </a:t>
            </a:r>
            <a:r>
              <a:rPr lang="pl-PL" dirty="0" smtClean="0"/>
              <a:t>albo </a:t>
            </a:r>
            <a:r>
              <a:rPr lang="pl-PL" b="1" dirty="0" smtClean="0">
                <a:solidFill>
                  <a:schemeClr val="tx2"/>
                </a:solidFill>
              </a:rPr>
              <a:t>nazwę i siedzibę podmiotu </a:t>
            </a:r>
            <a:r>
              <a:rPr lang="pl-PL" dirty="0" smtClean="0"/>
              <a:t>prowadzącego rolniczy handel detaliczny,</a:t>
            </a:r>
          </a:p>
          <a:p>
            <a:pPr>
              <a:buNone/>
            </a:pPr>
            <a:r>
              <a:rPr lang="pl-PL" dirty="0" smtClean="0"/>
              <a:t>	b) </a:t>
            </a:r>
            <a:r>
              <a:rPr lang="pl-PL" b="1" dirty="0" smtClean="0">
                <a:solidFill>
                  <a:schemeClr val="tx2"/>
                </a:solidFill>
              </a:rPr>
              <a:t>adres</a:t>
            </a:r>
            <a:r>
              <a:rPr lang="pl-PL" dirty="0" smtClean="0"/>
              <a:t>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miejsca </a:t>
            </a:r>
            <a:r>
              <a:rPr lang="pl-PL" dirty="0" smtClean="0"/>
              <a:t>prowadzenia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 produkcji </a:t>
            </a:r>
            <a:r>
              <a:rPr lang="pl-PL" dirty="0" smtClean="0"/>
              <a:t>tej żywności,</a:t>
            </a:r>
          </a:p>
          <a:p>
            <a:pPr>
              <a:buNone/>
            </a:pPr>
            <a:r>
              <a:rPr lang="pl-PL" dirty="0" smtClean="0"/>
              <a:t>	c) </a:t>
            </a:r>
            <a:r>
              <a:rPr lang="pl-PL" b="1" dirty="0" smtClean="0">
                <a:solidFill>
                  <a:schemeClr val="tx2"/>
                </a:solidFill>
              </a:rPr>
              <a:t>weterynaryjny numer identyfikacyjny </a:t>
            </a:r>
            <a:r>
              <a:rPr lang="pl-PL" dirty="0" smtClean="0"/>
              <a:t>podmiotu prowadzącego rolniczy handel detaliczny, o ile taki numer został nadany.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Możliwości jakie daje RHD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99592" y="1484784"/>
            <a:ext cx="7772400" cy="4572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Zaproponowane przepisy dają rolnikom możliwości </a:t>
            </a:r>
            <a:r>
              <a:rPr lang="pl-PL" dirty="0" smtClean="0">
                <a:solidFill>
                  <a:schemeClr val="tx2"/>
                </a:solidFill>
              </a:rPr>
              <a:t>sprzedaży konsumentom żywności uzyskanej z własnej uprawy, chowu lub hodowli</a:t>
            </a:r>
            <a:r>
              <a:rPr lang="pl-PL" dirty="0" smtClean="0"/>
              <a:t>:</a:t>
            </a:r>
          </a:p>
          <a:p>
            <a:r>
              <a:rPr lang="pl-PL" dirty="0" smtClean="0"/>
              <a:t>mięso pochodzące od hodowanych w gospodarstwie zwierząt poddanych ubojowi </a:t>
            </a:r>
            <a:r>
              <a:rPr lang="pl-PL" b="1" dirty="0" smtClean="0">
                <a:solidFill>
                  <a:schemeClr val="tx2"/>
                </a:solidFill>
              </a:rPr>
              <a:t>w zatwierdzonej rzeźni</a:t>
            </a:r>
            <a:r>
              <a:rPr lang="pl-PL" dirty="0" smtClean="0"/>
              <a:t>,</a:t>
            </a:r>
          </a:p>
          <a:p>
            <a:r>
              <a:rPr lang="pl-PL" dirty="0" smtClean="0"/>
              <a:t>produkty mięsne (np. szynki, pasztety, kiełbasy),</a:t>
            </a:r>
          </a:p>
          <a:p>
            <a:r>
              <a:rPr lang="pl-PL" dirty="0" smtClean="0"/>
              <a:t>produkty mleczne (np. ser, masło), </a:t>
            </a:r>
          </a:p>
          <a:p>
            <a:r>
              <a:rPr lang="pl-PL" dirty="0" smtClean="0"/>
              <a:t>produkty złożone (np. pierogi z mięsem), </a:t>
            </a:r>
          </a:p>
          <a:p>
            <a:r>
              <a:rPr lang="pl-PL" dirty="0" smtClean="0"/>
              <a:t>przetwory z owoców (np. soki owocowe, dżemy) </a:t>
            </a:r>
          </a:p>
          <a:p>
            <a:r>
              <a:rPr lang="pl-PL" dirty="0" smtClean="0"/>
              <a:t>warzywa (np. marynaty, kiszonki i soki warzywne),</a:t>
            </a:r>
          </a:p>
          <a:p>
            <a:r>
              <a:rPr lang="pl-PL" dirty="0" smtClean="0"/>
              <a:t>pieczywo, wyroby cukiernicze</a:t>
            </a:r>
          </a:p>
          <a:p>
            <a:r>
              <a:rPr lang="pl-PL" dirty="0" err="1" smtClean="0"/>
              <a:t>niemięsne</a:t>
            </a:r>
            <a:r>
              <a:rPr lang="pl-PL" dirty="0" smtClean="0"/>
              <a:t> wyroby garmażeryjne (np. pierogi z serem)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Miejsca sprzedaży w RHD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</a:pPr>
            <a:r>
              <a:rPr lang="pl-PL" sz="2400" dirty="0" smtClean="0">
                <a:solidFill>
                  <a:srgbClr val="002060"/>
                </a:solidFill>
                <a:latin typeface="Calibri" pitchFamily="34" charset="0"/>
              </a:rPr>
              <a:t>sprzedaż konsumentom końcowym: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pl-PL" sz="2800" b="1" dirty="0" smtClean="0">
                <a:solidFill>
                  <a:srgbClr val="0000FF"/>
                </a:solidFill>
                <a:latin typeface="Calibri" pitchFamily="34" charset="0"/>
              </a:rPr>
              <a:t>- w miejscu produkcji, </a:t>
            </a:r>
          </a:p>
          <a:p>
            <a:pPr marL="0" indent="0" algn="just">
              <a:lnSpc>
                <a:spcPct val="90000"/>
              </a:lnSpc>
              <a:buFontTx/>
              <a:buChar char="-"/>
            </a:pPr>
            <a:r>
              <a:rPr lang="pl-PL" sz="2800" b="1" dirty="0" smtClean="0">
                <a:solidFill>
                  <a:srgbClr val="0000FF"/>
                </a:solidFill>
                <a:latin typeface="Calibri" pitchFamily="34" charset="0"/>
              </a:rPr>
              <a:t> na targowisku </a:t>
            </a:r>
          </a:p>
          <a:p>
            <a:pPr marL="0" indent="0" algn="just">
              <a:lnSpc>
                <a:spcPct val="90000"/>
              </a:lnSpc>
              <a:buFontTx/>
              <a:buChar char="-"/>
            </a:pPr>
            <a:r>
              <a:rPr lang="pl-PL" sz="2800" b="1" dirty="0" smtClean="0">
                <a:solidFill>
                  <a:srgbClr val="0000FF"/>
                </a:solidFill>
                <a:latin typeface="Calibri" pitchFamily="34" charset="0"/>
              </a:rPr>
              <a:t> z urządzeń ruchomych i tymczasowych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Nadzór nad RHD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wskazuje </a:t>
            </a:r>
            <a:r>
              <a:rPr lang="pl-PL" b="1" dirty="0" smtClean="0"/>
              <a:t>Inspekcję Weterynaryjną</a:t>
            </a:r>
            <a:r>
              <a:rPr lang="pl-PL" dirty="0" smtClean="0"/>
              <a:t>, jako organ odpowiedzialny za  nadzór  nad bezpieczeństwem produktów pochodzenia </a:t>
            </a:r>
            <a:r>
              <a:rPr lang="pl-PL" b="1" dirty="0" smtClean="0">
                <a:solidFill>
                  <a:schemeClr val="tx2"/>
                </a:solidFill>
              </a:rPr>
              <a:t>zwierzęcego</a:t>
            </a:r>
            <a:r>
              <a:rPr lang="pl-PL" dirty="0" smtClean="0"/>
              <a:t> i żywności zwierającej środki spożywcze pochodzenia </a:t>
            </a:r>
            <a:r>
              <a:rPr lang="pl-PL" b="1" dirty="0" err="1" smtClean="0">
                <a:solidFill>
                  <a:schemeClr val="tx2"/>
                </a:solidFill>
              </a:rPr>
              <a:t>niezwierzęcego</a:t>
            </a:r>
            <a:r>
              <a:rPr lang="pl-PL" dirty="0" smtClean="0"/>
              <a:t> oraz produkty pochodzenia </a:t>
            </a:r>
            <a:r>
              <a:rPr lang="pl-PL" b="1" dirty="0" smtClean="0">
                <a:solidFill>
                  <a:schemeClr val="tx2"/>
                </a:solidFill>
              </a:rPr>
              <a:t>zwierzęcego</a:t>
            </a:r>
            <a:r>
              <a:rPr lang="pl-PL" dirty="0" smtClean="0"/>
              <a:t> (</a:t>
            </a:r>
            <a:r>
              <a:rPr lang="pl-PL" b="1" dirty="0" smtClean="0"/>
              <a:t>żywności złożonej</a:t>
            </a:r>
            <a:r>
              <a:rPr lang="pl-PL" dirty="0" smtClean="0"/>
              <a:t>), produkowanej w ramach rolniczego handlu detalicznego.</a:t>
            </a:r>
          </a:p>
          <a:p>
            <a:r>
              <a:rPr lang="pl-PL" dirty="0" smtClean="0"/>
              <a:t>Nadzór nad żywnością </a:t>
            </a:r>
            <a:r>
              <a:rPr lang="pl-PL" b="1" dirty="0" smtClean="0"/>
              <a:t>pochodzenia </a:t>
            </a:r>
            <a:r>
              <a:rPr lang="pl-PL" b="1" dirty="0" err="1" smtClean="0"/>
              <a:t>niezwierzęcego</a:t>
            </a:r>
            <a:r>
              <a:rPr lang="pl-PL" b="1" dirty="0" smtClean="0"/>
              <a:t> </a:t>
            </a:r>
            <a:r>
              <a:rPr lang="pl-PL" dirty="0" smtClean="0"/>
              <a:t>pozostanie natomiast w gestii </a:t>
            </a:r>
            <a:r>
              <a:rPr lang="pl-PL" b="1" dirty="0" smtClean="0"/>
              <a:t>Państwowej Inspekcji Sanitarnej</a:t>
            </a:r>
            <a:r>
              <a:rPr lang="pl-PL" dirty="0" smtClean="0"/>
              <a:t>. </a:t>
            </a:r>
          </a:p>
          <a:p>
            <a:r>
              <a:rPr lang="pl-PL" dirty="0" smtClean="0"/>
              <a:t>Ustawa powierza także organom Inspekcji </a:t>
            </a:r>
            <a:r>
              <a:rPr lang="pl-PL" b="1" dirty="0" smtClean="0"/>
              <a:t>Jakości Handlowej Artykułów Rolno-Spożywczych </a:t>
            </a:r>
            <a:r>
              <a:rPr lang="pl-PL" dirty="0" smtClean="0"/>
              <a:t>kompetencje do sprawowania nadzoru nad jakością handlową żywności znajdującej się w rolniczym handlu detalicznym.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Preferencje podatkowe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Projektowana ustawa wprowadza także  preferencje podatkowe dla podmiotów prowadzących rolniczy handel detaliczny:</a:t>
            </a:r>
          </a:p>
          <a:p>
            <a:r>
              <a:rPr lang="pl-PL" dirty="0" smtClean="0"/>
              <a:t> możliwość nieopodatkowanej sprzedaży żywności za kwotę 20 tysięcy złotych rocznie</a:t>
            </a:r>
          </a:p>
          <a:p>
            <a:r>
              <a:rPr lang="pl-PL" dirty="0" smtClean="0"/>
              <a:t>po przekroczeniu limitu, rolnika będzie obowiązywać opłata ryczałtowa</a:t>
            </a:r>
          </a:p>
          <a:p>
            <a:r>
              <a:rPr lang="pl-PL" dirty="0" smtClean="0"/>
              <a:t>powyżej limitu, rolnik będzie płacił 2% </a:t>
            </a:r>
            <a:r>
              <a:rPr lang="pl-PL" b="1" dirty="0" smtClean="0"/>
              <a:t>ryczałt</a:t>
            </a:r>
          </a:p>
          <a:p>
            <a:r>
              <a:rPr lang="pl-PL" dirty="0" smtClean="0"/>
              <a:t>obowiązek prowadzenia prostej ewidencji sprzedaży </a:t>
            </a:r>
            <a:endParaRPr lang="pl-PL" b="1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Ewidencji sprzedaży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numer kolejnego wpisu</a:t>
            </a:r>
          </a:p>
          <a:p>
            <a:r>
              <a:rPr lang="pl-PL" dirty="0" smtClean="0"/>
              <a:t>datę uzyskania przychodu/datę zbycia żywności</a:t>
            </a:r>
          </a:p>
          <a:p>
            <a:r>
              <a:rPr lang="pl-PL" dirty="0" smtClean="0"/>
              <a:t>kwotę przychodu</a:t>
            </a:r>
          </a:p>
          <a:p>
            <a:r>
              <a:rPr lang="pl-PL" dirty="0" smtClean="0"/>
              <a:t>przychód narastająco od początku roku</a:t>
            </a:r>
          </a:p>
          <a:p>
            <a:r>
              <a:rPr lang="pl-PL" dirty="0" smtClean="0"/>
              <a:t>ilość przetworzonych produktów/ilość zbytej żywności</a:t>
            </a:r>
          </a:p>
          <a:p>
            <a:r>
              <a:rPr lang="pl-PL" dirty="0" smtClean="0"/>
              <a:t>rodzaj przetworzonych produktów/rodzaj zbytej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Obowiązki w RHD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prowadzący rolniczy handel detaliczny będą podlegać wpisowi do rejestru prowadzonego przez organy Powiatowego Lekarza Weterynarii lub Państwowego Powiatowego Inspektora Sanitarnego</a:t>
            </a:r>
          </a:p>
          <a:p>
            <a:r>
              <a:rPr lang="pl-PL" dirty="0" smtClean="0"/>
              <a:t>wniosek o wpis do rejestru PLW</a:t>
            </a:r>
          </a:p>
          <a:p>
            <a:r>
              <a:rPr lang="pl-PL" dirty="0" smtClean="0"/>
              <a:t>decyzja o wpisie i nadaniu WNI</a:t>
            </a:r>
          </a:p>
          <a:p>
            <a:r>
              <a:rPr lang="pl-PL" dirty="0" smtClean="0"/>
              <a:t>35 – rolniczy handel detaliczny produktami pochodzenia zwierzęcego lub żywnością zawierającą jednocześnie środki spożywcze pochodzenia </a:t>
            </a:r>
            <a:r>
              <a:rPr lang="pl-PL" dirty="0" err="1" smtClean="0"/>
              <a:t>niezwierzęcego</a:t>
            </a:r>
            <a:r>
              <a:rPr lang="pl-PL" dirty="0" smtClean="0"/>
              <a:t> i produkty pochodzenia zwierzęcego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0726" y="404664"/>
            <a:ext cx="7772400" cy="1143000"/>
          </a:xfrm>
        </p:spPr>
        <p:txBody>
          <a:bodyPr/>
          <a:lstStyle/>
          <a:p>
            <a:r>
              <a:rPr lang="pl-PL" dirty="0" smtClean="0"/>
              <a:t>Wymagania higieniczne - założenia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załącznik II rozdział III rozporządzenia 852/2004</a:t>
            </a:r>
          </a:p>
          <a:p>
            <a:r>
              <a:rPr lang="pl-PL" dirty="0" smtClean="0"/>
              <a:t>wymagania dotyczące ruchomych i/lub tymczasowych pomieszczeń (jak duże namioty, stragany, ruchome punkty sprzedaży), </a:t>
            </a:r>
            <a:r>
              <a:rPr lang="pl-PL" b="1" dirty="0" smtClean="0">
                <a:solidFill>
                  <a:schemeClr val="tx2"/>
                </a:solidFill>
              </a:rPr>
              <a:t>pomieszczeń używanych głównie jako prywatne domy mieszkalne, ale gdzie regularnie przygotowuje się żywność w celu wprowadzania do obrotu, i automatów ulicznych</a:t>
            </a:r>
            <a:endParaRPr lang="pl-PL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18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Wymagania higieniczne - założenia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4572000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odpowiednie urządzenia</a:t>
            </a:r>
            <a:r>
              <a:rPr lang="pl-PL" dirty="0"/>
              <a:t>, aby </a:t>
            </a:r>
            <a:r>
              <a:rPr lang="pl-PL" dirty="0" smtClean="0"/>
              <a:t>utrzymać właściwą higienę,</a:t>
            </a:r>
          </a:p>
          <a:p>
            <a:r>
              <a:rPr lang="pl-PL" dirty="0"/>
              <a:t>powierzchnie w kontakcie z </a:t>
            </a:r>
            <a:r>
              <a:rPr lang="pl-PL" dirty="0" smtClean="0"/>
              <a:t> żywnością muszą być w </a:t>
            </a:r>
            <a:r>
              <a:rPr lang="pl-PL" dirty="0"/>
              <a:t>dobrym stanie, </a:t>
            </a:r>
            <a:r>
              <a:rPr lang="pl-PL" dirty="0" smtClean="0"/>
              <a:t>łatwe do </a:t>
            </a:r>
            <a:r>
              <a:rPr lang="pl-PL" dirty="0"/>
              <a:t>czyszczenia </a:t>
            </a:r>
            <a:r>
              <a:rPr lang="pl-PL" dirty="0" smtClean="0"/>
              <a:t>i dezynfekcji,</a:t>
            </a:r>
          </a:p>
          <a:p>
            <a:r>
              <a:rPr lang="pl-PL" dirty="0" smtClean="0"/>
              <a:t>odpowiednie warunki </a:t>
            </a:r>
            <a:r>
              <a:rPr lang="pl-PL" dirty="0"/>
              <a:t>do czyszczenia </a:t>
            </a:r>
            <a:r>
              <a:rPr lang="pl-PL" dirty="0" smtClean="0"/>
              <a:t>i dezynfekcji narzędzi </a:t>
            </a:r>
            <a:r>
              <a:rPr lang="pl-PL" dirty="0"/>
              <a:t>do pracy i </a:t>
            </a:r>
            <a:r>
              <a:rPr lang="pl-PL" dirty="0" smtClean="0"/>
              <a:t>sprzętu</a:t>
            </a:r>
          </a:p>
          <a:p>
            <a:r>
              <a:rPr lang="pl-PL" dirty="0" smtClean="0"/>
              <a:t>gorąca i zimna woda pitna</a:t>
            </a:r>
          </a:p>
          <a:p>
            <a:r>
              <a:rPr lang="pl-PL" dirty="0" smtClean="0"/>
              <a:t>odpowiednie warunki do usuwania i przechowywania produktów niejadalnych</a:t>
            </a:r>
          </a:p>
          <a:p>
            <a:r>
              <a:rPr lang="pl-PL" dirty="0"/>
              <a:t>warunki dla </a:t>
            </a:r>
            <a:r>
              <a:rPr lang="pl-PL" dirty="0" smtClean="0"/>
              <a:t>utrzymywania </a:t>
            </a:r>
            <a:r>
              <a:rPr lang="pl-PL" dirty="0"/>
              <a:t>i monitorowania </a:t>
            </a:r>
            <a:r>
              <a:rPr lang="pl-PL" dirty="0" smtClean="0"/>
              <a:t>właściwych </a:t>
            </a:r>
            <a:r>
              <a:rPr lang="pl-PL" dirty="0"/>
              <a:t>warunków termicznych </a:t>
            </a:r>
            <a:r>
              <a:rPr lang="pl-PL" dirty="0" smtClean="0"/>
              <a:t>żywności</a:t>
            </a:r>
            <a:r>
              <a:rPr lang="pl-PL" dirty="0"/>
              <a:t>;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674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Limity w ramach rolniczego handlu detalicznego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rozporządzenie Ministra Rolnictwa i Rozwoju Wsi z dnia 16 grudnia 2016 r. </a:t>
            </a:r>
            <a:r>
              <a:rPr lang="pl-PL" i="1" dirty="0" smtClean="0"/>
              <a:t>w sprawie maksymalnej ilości żywności zbywanej w ramach rolniczego handlu detalicznego oraz zakresu i sposobu jej dokumentowania</a:t>
            </a:r>
            <a:r>
              <a:rPr lang="pl-PL" dirty="0" smtClean="0"/>
              <a:t> (Dz. U. poz. 2159)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286000" y="75134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Definicja</a:t>
            </a:r>
            <a:br>
              <a:rPr lang="pl-PL" b="1" dirty="0" smtClean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Font typeface="Wingdings 2" pitchFamily="18" charset="2"/>
              <a:buNone/>
            </a:pPr>
            <a:endParaRPr lang="pl-PL" sz="2400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pl-PL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rolniczy handel detaliczny </a:t>
            </a:r>
            <a:r>
              <a:rPr lang="pl-PL" sz="2000" dirty="0" smtClean="0"/>
              <a:t>- </a:t>
            </a:r>
            <a:r>
              <a:rPr lang="pl-PL" sz="2100" b="1" dirty="0" smtClean="0"/>
              <a:t>handel detaliczny </a:t>
            </a:r>
            <a:r>
              <a:rPr lang="pl-PL" sz="2100" dirty="0" smtClean="0"/>
              <a:t>w rozumieniu art. 3 ust. 7 rozporządzenia nr 178/2002, </a:t>
            </a:r>
            <a:r>
              <a:rPr lang="pl-PL" sz="2100" b="1" dirty="0" smtClean="0"/>
              <a:t>polegający na zbywaniu konsumentowi finalnemu, </a:t>
            </a:r>
            <a:r>
              <a:rPr lang="pl-PL" sz="2100" dirty="0" smtClean="0"/>
              <a:t>o którym mowa w art. 3 ust. 18 rozporządzenia nr 178/2002,</a:t>
            </a:r>
            <a:r>
              <a:rPr lang="pl-PL" sz="2100" b="1" dirty="0" smtClean="0"/>
              <a:t> żywności pochodzącej w całości lub części z własnej uprawy, hodowli lub chowu podmiotu </a:t>
            </a:r>
            <a:r>
              <a:rPr lang="pl-PL" sz="2000" b="1" dirty="0" smtClean="0"/>
              <a:t>działającego na rynku spożywczym;”</a:t>
            </a:r>
          </a:p>
          <a:p>
            <a:endParaRPr lang="pl-PL" sz="2000" b="1" dirty="0" smtClean="0"/>
          </a:p>
          <a:p>
            <a:endParaRPr lang="pl-PL" dirty="0" smtClean="0"/>
          </a:p>
          <a:p>
            <a:r>
              <a:rPr lang="pl-PL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„handel detaliczny” </a:t>
            </a:r>
            <a:r>
              <a:rPr lang="pl-PL" sz="2100" dirty="0" smtClean="0"/>
              <a:t>oznacza obsługę i/lub przetwarzanie żywności i jej przechowywanie w punkcie sprzedaży lub w punkcie dostaw dla konsumenta finalnego </a:t>
            </a:r>
            <a:endParaRPr lang="pl-PL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>
            <a:normAutofit/>
          </a:bodyPr>
          <a:lstStyle/>
          <a:p>
            <a:r>
              <a:rPr lang="pl-PL" sz="2500" b="1" dirty="0" smtClean="0"/>
              <a:t>maksymalna ilość surowców pochodzenia zwierzęcego zbywana rocznie w ramach RHD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57414137"/>
              </p:ext>
            </p:extLst>
          </p:nvPr>
        </p:nvGraphicFramePr>
        <p:xfrm>
          <a:off x="323529" y="1447800"/>
          <a:ext cx="8363271" cy="5354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44615"/>
                <a:gridCol w="1656184"/>
                <a:gridCol w="1162472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Nazwa produktów surowców zwierzęcego 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Maksymalna ilość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Jednostka</a:t>
                      </a:r>
                      <a:endParaRPr lang="pl-PL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Mleko surowe albo mleko surowe i siara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52 000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Surowa śmietana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10 400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Jaja od drobiu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148 200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sztuka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Jaja od ptaków </a:t>
                      </a:r>
                      <a:r>
                        <a:rPr lang="pl-PL" dirty="0" err="1" smtClean="0"/>
                        <a:t>bezgrzebieniowych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sztuka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Produkty pszczele</a:t>
                      </a:r>
                      <a:r>
                        <a:rPr lang="pl-PL" baseline="0" dirty="0" smtClean="0"/>
                        <a:t> nieprzetworzone w tym miód, pyłek pszczeli, pierzga, mleczko </a:t>
                      </a:r>
                      <a:r>
                        <a:rPr lang="pl-PL" baseline="0" dirty="0" smtClean="0"/>
                        <a:t>pszczele  - </a:t>
                      </a:r>
                      <a:r>
                        <a:rPr lang="pl-PL" b="1" u="sng" baseline="0" dirty="0" smtClean="0"/>
                        <a:t>podano szczegółowo na końcu prezentacji </a:t>
                      </a:r>
                      <a:endParaRPr lang="pl-PL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Zależnie od ilości rodzin pszczelich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kg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Produkty rybołówstwa żywe lub uśmiercone i  niepoddane czynnością naruszającym ich pierwotną budowę anatomiczną lub poddane czynnościom</a:t>
                      </a:r>
                      <a:r>
                        <a:rPr lang="pl-PL" baseline="0" dirty="0" smtClean="0"/>
                        <a:t> wykrwawiania, odgławiania, usuwania płetw lub patroszenia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1800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kg</a:t>
                      </a:r>
                      <a:endParaRPr lang="pl-PL" dirty="0"/>
                    </a:p>
                  </a:txBody>
                  <a:tcPr/>
                </a:tc>
              </a:tr>
              <a:tr h="412224">
                <a:tc>
                  <a:txBody>
                    <a:bodyPr/>
                    <a:lstStyle/>
                    <a:p>
                      <a:r>
                        <a:rPr lang="pl-PL" dirty="0" smtClean="0"/>
                        <a:t>Żywe ślimaki lądowe z gatunków </a:t>
                      </a:r>
                      <a:r>
                        <a:rPr lang="pl-PL" dirty="0" err="1" smtClean="0"/>
                        <a:t>Helix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pomatia</a:t>
                      </a:r>
                      <a:r>
                        <a:rPr lang="pl-PL" dirty="0" smtClean="0"/>
                        <a:t>,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Cornu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aspersum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aspersum</a:t>
                      </a:r>
                      <a:r>
                        <a:rPr lang="pl-PL" baseline="0" dirty="0" smtClean="0"/>
                        <a:t>, </a:t>
                      </a:r>
                      <a:r>
                        <a:rPr lang="pl-PL" baseline="0" dirty="0" err="1" smtClean="0"/>
                        <a:t>Cornu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aspersum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maxima</a:t>
                      </a:r>
                      <a:r>
                        <a:rPr lang="pl-PL" baseline="0" dirty="0" smtClean="0"/>
                        <a:t>, </a:t>
                      </a:r>
                      <a:r>
                        <a:rPr lang="pl-PL" baseline="0" dirty="0" err="1" smtClean="0"/>
                        <a:t>Helix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lucorum</a:t>
                      </a:r>
                      <a:r>
                        <a:rPr lang="pl-PL" baseline="0" dirty="0" smtClean="0"/>
                        <a:t> oraz z rodziny </a:t>
                      </a:r>
                      <a:r>
                        <a:rPr lang="pl-PL" baseline="0" dirty="0" err="1" smtClean="0"/>
                        <a:t>Achatinidedae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kg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 fontScale="90000"/>
          </a:bodyPr>
          <a:lstStyle/>
          <a:p>
            <a:r>
              <a:rPr lang="pl-PL" sz="2800" b="1" dirty="0" smtClean="0"/>
              <a:t>Maksymalna ilość produktów pochodzenia zwierzęcego zbywana rocznie w ramach RHD</a:t>
            </a:r>
            <a:endParaRPr lang="pl-PL" sz="28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412776"/>
          <a:ext cx="8712968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8752"/>
                <a:gridCol w="1644216"/>
              </a:tblGrid>
              <a:tr h="647247">
                <a:tc>
                  <a:txBody>
                    <a:bodyPr/>
                    <a:lstStyle/>
                    <a:p>
                      <a:r>
                        <a:rPr lang="pl-PL" dirty="0" smtClean="0"/>
                        <a:t>Nazwa produktów pochodzenia zwierzęcego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Maksymalna ilość w kg</a:t>
                      </a:r>
                      <a:endParaRPr lang="pl-PL" dirty="0"/>
                    </a:p>
                  </a:txBody>
                  <a:tcPr/>
                </a:tc>
              </a:tr>
              <a:tr h="648897">
                <a:tc>
                  <a:txBody>
                    <a:bodyPr/>
                    <a:lstStyle/>
                    <a:p>
                      <a:r>
                        <a:rPr lang="pl-PL" dirty="0" smtClean="0"/>
                        <a:t>Świeże mięso wołowe, wieprzowe, baranie,</a:t>
                      </a:r>
                      <a:r>
                        <a:rPr lang="pl-PL" baseline="0" dirty="0" smtClean="0"/>
                        <a:t> kozie, końskie lub produkowane z tego mięsa surowe wyroby mięsne lub mięso mielone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2300</a:t>
                      </a:r>
                      <a:endParaRPr lang="pl-PL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Świeże mięso drobiowe lub zajęczaków</a:t>
                      </a:r>
                      <a:r>
                        <a:rPr lang="pl-PL" baseline="0" dirty="0" smtClean="0"/>
                        <a:t>, lub produkowane z tego mięsa surowe wyroby mięsne lub mięso mielone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2100</a:t>
                      </a:r>
                      <a:endParaRPr lang="pl-PL" dirty="0"/>
                    </a:p>
                  </a:txBody>
                  <a:tcPr/>
                </a:tc>
              </a:tr>
              <a:tr h="924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Świeże mięso zwierząt</a:t>
                      </a:r>
                      <a:r>
                        <a:rPr lang="pl-PL" baseline="0" dirty="0" smtClean="0"/>
                        <a:t> dzikich utrzymywanych w warunkach fermowych lub produkowane z tego mięsa surowe wyroby mięsne lub mięso mielone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1100</a:t>
                      </a:r>
                      <a:endParaRPr lang="pl-PL" dirty="0"/>
                    </a:p>
                  </a:txBody>
                  <a:tcPr/>
                </a:tc>
              </a:tr>
              <a:tr h="374992">
                <a:tc>
                  <a:txBody>
                    <a:bodyPr/>
                    <a:lstStyle/>
                    <a:p>
                      <a:r>
                        <a:rPr lang="pl-PL" dirty="0" smtClean="0"/>
                        <a:t>Produkty mięsne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1400</a:t>
                      </a:r>
                      <a:endParaRPr lang="pl-PL" dirty="0"/>
                    </a:p>
                  </a:txBody>
                  <a:tcPr/>
                </a:tc>
              </a:tr>
              <a:tr h="356554">
                <a:tc>
                  <a:txBody>
                    <a:bodyPr/>
                    <a:lstStyle/>
                    <a:p>
                      <a:r>
                        <a:rPr lang="pl-PL" dirty="0" smtClean="0"/>
                        <a:t>Wstępne  przetworzone lub przetworzone produkty rybołówstwa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1400</a:t>
                      </a:r>
                      <a:endParaRPr lang="pl-PL" dirty="0"/>
                    </a:p>
                  </a:txBody>
                  <a:tcPr/>
                </a:tc>
              </a:tr>
              <a:tr h="350834">
                <a:tc>
                  <a:txBody>
                    <a:bodyPr/>
                    <a:lstStyle/>
                    <a:p>
                      <a:r>
                        <a:rPr lang="pl-PL" dirty="0" smtClean="0"/>
                        <a:t>Produkty mleczne lub produkty na bazie siary łącznie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2600</a:t>
                      </a:r>
                      <a:endParaRPr lang="pl-PL" dirty="0"/>
                    </a:p>
                  </a:txBody>
                  <a:tcPr/>
                </a:tc>
              </a:tr>
              <a:tr h="345114">
                <a:tc>
                  <a:txBody>
                    <a:bodyPr/>
                    <a:lstStyle/>
                    <a:p>
                      <a:r>
                        <a:rPr lang="pl-PL" dirty="0" smtClean="0"/>
                        <a:t>Produkty jajeczne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1300</a:t>
                      </a:r>
                      <a:endParaRPr lang="pl-PL" dirty="0"/>
                    </a:p>
                  </a:txBody>
                  <a:tcPr/>
                </a:tc>
              </a:tr>
              <a:tr h="483410">
                <a:tc>
                  <a:txBody>
                    <a:bodyPr/>
                    <a:lstStyle/>
                    <a:p>
                      <a:r>
                        <a:rPr lang="pl-PL" dirty="0" smtClean="0"/>
                        <a:t>Gotowe posiłki (potrawy) z produktów pochodzenia zwierzęcego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1400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Dokumentowanie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Podmiot prowadzący rolniczy handel detaliczny prowadzi i przechowuje dokumentację umożliwiającą określenie ilości żywności zbywanej rocznie w ramach takiego handlu, odrębnie za każdy rok kalendarzowy, zawierającą następujące</a:t>
            </a:r>
          </a:p>
          <a:p>
            <a:pPr>
              <a:buNone/>
            </a:pPr>
            <a:r>
              <a:rPr lang="pl-PL" dirty="0" smtClean="0"/>
              <a:t>	informacje:</a:t>
            </a:r>
          </a:p>
          <a:p>
            <a:r>
              <a:rPr lang="pl-PL" dirty="0" smtClean="0"/>
              <a:t>1) numer kolejnego wpisu;</a:t>
            </a:r>
          </a:p>
          <a:p>
            <a:r>
              <a:rPr lang="pl-PL" dirty="0" smtClean="0"/>
              <a:t>2) datę zbycia żywności;</a:t>
            </a:r>
          </a:p>
          <a:p>
            <a:r>
              <a:rPr lang="pl-PL" dirty="0" smtClean="0"/>
              <a:t>3) ilość i rodzaj zbytej żywności.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>Pośrednik prowadzący rolniczy handel detaliczny zbywający żywność wyprodukowaną przez inny podmiot prowadzący taki handel podczas wystawy, festynu, targu lub kiermaszu:</a:t>
            </a:r>
          </a:p>
          <a:p>
            <a:r>
              <a:rPr lang="pl-PL" dirty="0" smtClean="0"/>
              <a:t>1) prowadzi dokumentację umożliwiającą określenie ilości tak zbywanej żywności odrębnie dla każdego podmiotu;</a:t>
            </a:r>
          </a:p>
          <a:p>
            <a:r>
              <a:rPr lang="pl-PL" dirty="0" smtClean="0"/>
              <a:t>2) przekazuje dokumentację, o której mowa w </a:t>
            </a:r>
            <a:r>
              <a:rPr lang="pl-PL" dirty="0" err="1" smtClean="0"/>
              <a:t>pkt</a:t>
            </a:r>
            <a:r>
              <a:rPr lang="pl-PL" dirty="0" smtClean="0"/>
              <a:t> 1, podmiotowi, którego żywność zbywał, niezwłocznie po zakończeniu wystawy, festynu, targu lub kiermaszu.</a:t>
            </a:r>
          </a:p>
          <a:p>
            <a:pPr>
              <a:buNone/>
            </a:pPr>
            <a:r>
              <a:rPr lang="pl-PL" dirty="0" smtClean="0"/>
              <a:t>Dokumentacja, zawiera:</a:t>
            </a:r>
          </a:p>
          <a:p>
            <a:r>
              <a:rPr lang="pl-PL" dirty="0" smtClean="0"/>
              <a:t>1) informacje wymienione w ust. 1;</a:t>
            </a:r>
          </a:p>
          <a:p>
            <a:r>
              <a:rPr lang="pl-PL" dirty="0" smtClean="0"/>
              <a:t>2) miejsce zbycia żywności;</a:t>
            </a:r>
          </a:p>
          <a:p>
            <a:r>
              <a:rPr lang="pl-PL" dirty="0" smtClean="0"/>
              <a:t>3) imię, nazwisko oraz adres albo nazwę, siedzibę oraz adres pośrednika, który zbywał żywność podczas wystawy, festynu, targu lub kiermaszu.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	Dokumentację </a:t>
            </a:r>
            <a:r>
              <a:rPr lang="pl-PL" smtClean="0"/>
              <a:t>sprzedażyprzechowuje</a:t>
            </a:r>
            <a:r>
              <a:rPr lang="pl-PL" dirty="0" smtClean="0"/>
              <a:t> się przez </a:t>
            </a:r>
            <a:r>
              <a:rPr lang="pl-PL" b="1" dirty="0" smtClean="0">
                <a:solidFill>
                  <a:schemeClr val="tx2"/>
                </a:solidFill>
              </a:rPr>
              <a:t>dwa lata</a:t>
            </a:r>
            <a:r>
              <a:rPr lang="pl-PL" dirty="0" smtClean="0"/>
              <a:t>, licząc od końca roku kalendarzowego, za który została sporządzona.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83568" y="548680"/>
            <a:ext cx="7772400" cy="4572000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ct val="0"/>
              </a:spcBef>
              <a:buNone/>
            </a:pPr>
            <a:endParaRPr lang="pl-PL" sz="7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pl-PL" sz="7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pl-PL" sz="7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pl-PL" sz="7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pl-PL" sz="7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pl-PL" sz="112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Produkty pszczele nieprzetworzone</a:t>
            </a:r>
            <a:r>
              <a:rPr lang="pl-PL" sz="11200" b="1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pl-PL" sz="112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 tym </a:t>
            </a:r>
            <a:r>
              <a:rPr lang="pl-PL" sz="11200" b="1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miód, </a:t>
            </a:r>
            <a:r>
              <a:rPr lang="pl-PL" sz="112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pyłek pszczeli</a:t>
            </a:r>
            <a:r>
              <a:rPr lang="pl-PL" sz="11200" b="1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pierzga</a:t>
            </a:r>
            <a:r>
              <a:rPr lang="pl-PL" sz="112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mleczko pszczele –  </a:t>
            </a:r>
          </a:p>
          <a:p>
            <a:pPr>
              <a:spcBef>
                <a:spcPct val="0"/>
              </a:spcBef>
              <a:buNone/>
            </a:pPr>
            <a:endParaRPr lang="pl-PL" sz="11200" b="1" u="sng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buNone/>
            </a:pPr>
            <a:r>
              <a:rPr lang="pl-PL" sz="112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Limity - Ilość </a:t>
            </a:r>
            <a:r>
              <a:rPr lang="pl-PL" sz="11200" b="1" u="sng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maksymalan</a:t>
            </a:r>
            <a:r>
              <a:rPr lang="pl-PL" sz="112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</a:t>
            </a:r>
          </a:p>
          <a:p>
            <a:pPr>
              <a:spcBef>
                <a:spcPct val="0"/>
              </a:spcBef>
              <a:buNone/>
            </a:pPr>
            <a:endParaRPr lang="pl-PL" sz="11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do </a:t>
            </a:r>
            <a:r>
              <a:rPr lang="pl-PL" sz="11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 rodzin </a:t>
            </a: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pszczelich  - 150 kg </a:t>
            </a:r>
          </a:p>
          <a:p>
            <a:pPr>
              <a:spcBef>
                <a:spcPct val="0"/>
              </a:spcBef>
              <a:buNone/>
            </a:pP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do </a:t>
            </a:r>
            <a:r>
              <a:rPr lang="pl-PL" sz="11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10 </a:t>
            </a: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rodzin pszczelich – 300 kg</a:t>
            </a:r>
            <a:endParaRPr lang="pl-PL" sz="11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do </a:t>
            </a:r>
            <a:r>
              <a:rPr lang="pl-PL" sz="11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 </a:t>
            </a: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rodzin pszczelich – 600 kg</a:t>
            </a:r>
            <a:endParaRPr lang="pl-PL" sz="11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do </a:t>
            </a:r>
            <a:r>
              <a:rPr lang="pl-PL" sz="11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30 </a:t>
            </a: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rodzin pszczelich – 900 kg </a:t>
            </a:r>
            <a:endParaRPr lang="pl-PL" sz="11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do </a:t>
            </a:r>
            <a:r>
              <a:rPr lang="pl-PL" sz="11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40 </a:t>
            </a: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rodzin pszczelich – 1200 kg</a:t>
            </a:r>
            <a:endParaRPr lang="pl-PL" sz="11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do </a:t>
            </a:r>
            <a:r>
              <a:rPr lang="pl-PL" sz="11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50 </a:t>
            </a: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rodzin  pszczelich – 1500 kg</a:t>
            </a:r>
            <a:endParaRPr lang="pl-PL" sz="11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do 60 rodzin pszczelich – 1800 kg</a:t>
            </a:r>
            <a:endParaRPr lang="pl-PL" sz="11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do </a:t>
            </a:r>
            <a:r>
              <a:rPr lang="pl-PL" sz="11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70 </a:t>
            </a: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rodzin pszczelich – 2100 kg</a:t>
            </a:r>
            <a:endParaRPr lang="pl-PL" sz="11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do </a:t>
            </a:r>
            <a:r>
              <a:rPr lang="pl-PL" sz="11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80 </a:t>
            </a:r>
            <a:r>
              <a:rPr lang="pl-PL" sz="11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rodzin pszczelich – 2400 kg</a:t>
            </a:r>
            <a:endParaRPr lang="pl-PL" sz="11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pl-PL" sz="7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Dziękuję za uwagę.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09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Podstawa prawna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		USTAWA </a:t>
            </a:r>
            <a:r>
              <a:rPr lang="pl-PL" dirty="0" smtClean="0"/>
              <a:t>z dnia 16 listopada 2016 r. </a:t>
            </a:r>
          </a:p>
          <a:p>
            <a:pPr algn="ctr">
              <a:buNone/>
            </a:pPr>
            <a:r>
              <a:rPr lang="pl-PL" b="1" dirty="0" smtClean="0"/>
              <a:t>o zmianie niektórych ustaw w celu ułatwienia sprzedaży żywności przez rolników</a:t>
            </a:r>
          </a:p>
          <a:p>
            <a:pPr algn="ctr">
              <a:buNone/>
            </a:pPr>
            <a:r>
              <a:rPr lang="pl-PL" dirty="0" smtClean="0"/>
              <a:t>(Dz. U. z 5 grudnia 2016 r., poz. 1961)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rozporządzenie Ministra Rolnictwa i Rozwoju Wsi z dnia 16 grudnia 2016 r. </a:t>
            </a:r>
            <a:r>
              <a:rPr lang="pl-PL" i="1" dirty="0" smtClean="0"/>
              <a:t>w sprawie maksymalnej ilości żywności zbywanej w ramach rolniczego handlu detalicznego oraz zakresu i sposobu jej dokumentowania</a:t>
            </a:r>
            <a:r>
              <a:rPr lang="pl-PL" dirty="0" smtClean="0"/>
              <a:t> (Dz. U. poz. 2159),</a:t>
            </a:r>
          </a:p>
          <a:p>
            <a:r>
              <a:rPr lang="pl-PL" dirty="0" smtClean="0"/>
              <a:t>rozporządzenie Ministra Rolnictwa i Rozwoju Wsi z dnia 16 grudnia 2016 r. </a:t>
            </a:r>
            <a:r>
              <a:rPr lang="pl-PL" i="1" dirty="0" smtClean="0"/>
              <a:t>w sprawie rejestru zakładów produkujących produkty pochodzenia zwierzęcego lub wprowadzających na rynek te produkty oraz wykazów takich zakładów</a:t>
            </a:r>
            <a:r>
              <a:rPr lang="pl-PL" dirty="0" smtClean="0"/>
              <a:t> (Dz. U. poz. 2192),</a:t>
            </a:r>
          </a:p>
          <a:p>
            <a:r>
              <a:rPr lang="pl-PL" dirty="0" smtClean="0"/>
              <a:t>rozporządzenie Ministra Rolnictwa i Rozwoju Wsi z dnia 15 grudnia 2016 r.  </a:t>
            </a:r>
            <a:r>
              <a:rPr lang="pl-PL" i="1" dirty="0" smtClean="0"/>
              <a:t>w sprawie sposobu ustalania weterynaryjnego numeru identyfikacyjnego </a:t>
            </a:r>
            <a:r>
              <a:rPr lang="pl-PL" dirty="0" smtClean="0"/>
              <a:t>(Dz. U. poz. 2161).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latin typeface="Calibri" pitchFamily="34" charset="0"/>
              </a:rPr>
              <a:t>Cele ustawy - rolniczy handel detaliczny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052E65"/>
                </a:solidFill>
                <a:latin typeface="Calibri" pitchFamily="34" charset="0"/>
              </a:rPr>
              <a:t>stworzenie polskim rolnikom </a:t>
            </a:r>
            <a:r>
              <a:rPr lang="pl-PL" sz="2800" b="1" dirty="0" smtClean="0">
                <a:solidFill>
                  <a:srgbClr val="0000FF"/>
                </a:solidFill>
                <a:latin typeface="Calibri" pitchFamily="34" charset="0"/>
              </a:rPr>
              <a:t>lepszych możliwości rozwoju</a:t>
            </a:r>
            <a:r>
              <a:rPr lang="pl-PL" sz="2800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pl-PL" sz="2800" dirty="0" smtClean="0">
                <a:solidFill>
                  <a:srgbClr val="052E65"/>
                </a:solidFill>
                <a:latin typeface="Calibri" pitchFamily="34" charset="0"/>
              </a:rPr>
              <a:t>produkcji i sprzedaży konsumentom końcowym żywności wyprodukowanej w całości lub w części z ich własnej uprawy, chowu lub  hodowli,</a:t>
            </a:r>
          </a:p>
          <a:p>
            <a:r>
              <a:rPr lang="pl-PL" sz="2800" dirty="0" smtClean="0">
                <a:solidFill>
                  <a:srgbClr val="052E65"/>
                </a:solidFill>
                <a:latin typeface="Calibri" pitchFamily="34" charset="0"/>
              </a:rPr>
              <a:t>stworzenie możliwości zakupu żywności, produkowanej w danym rejonie przez lokalnych rolników, </a:t>
            </a:r>
            <a:r>
              <a:rPr lang="pl-PL" sz="2800" b="1" dirty="0" smtClean="0">
                <a:solidFill>
                  <a:srgbClr val="0000FF"/>
                </a:solidFill>
                <a:latin typeface="Calibri" pitchFamily="34" charset="0"/>
              </a:rPr>
              <a:t>skrócenie łańcuchów dostaw</a:t>
            </a:r>
            <a:r>
              <a:rPr lang="pl-PL" sz="2800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pl-PL" sz="2800" dirty="0" smtClean="0">
                <a:solidFill>
                  <a:srgbClr val="052E65"/>
                </a:solidFill>
                <a:latin typeface="Calibri" pitchFamily="34" charset="0"/>
              </a:rPr>
              <a:t>poprzez </a:t>
            </a:r>
            <a:r>
              <a:rPr lang="pl-PL" sz="2800" u="sng" dirty="0" smtClean="0">
                <a:solidFill>
                  <a:srgbClr val="052E65"/>
                </a:solidFill>
                <a:latin typeface="Calibri" pitchFamily="34" charset="0"/>
              </a:rPr>
              <a:t>wyłączenie pośredników </a:t>
            </a:r>
            <a:r>
              <a:rPr lang="pl-PL" sz="2800" dirty="0" smtClean="0">
                <a:solidFill>
                  <a:srgbClr val="052E65"/>
                </a:solidFill>
                <a:latin typeface="Calibri" pitchFamily="34" charset="0"/>
              </a:rPr>
              <a:t>i zapewnienie bliskich relacji producentów i konsumentów,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>
                <a:latin typeface="Calibri" pitchFamily="34" charset="0"/>
              </a:rPr>
              <a:t>Założenia ustawy - rolniczy handel detaliczny  - ustawa o podatku dochodowym od osób fizycznych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z="3300" dirty="0" smtClean="0">
                <a:solidFill>
                  <a:srgbClr val="052E65"/>
                </a:solidFill>
                <a:latin typeface="Calibri" pitchFamily="34" charset="0"/>
              </a:rPr>
              <a:t>sprzedaż </a:t>
            </a:r>
            <a:r>
              <a:rPr lang="pl-PL" sz="3300" b="1" dirty="0" smtClean="0">
                <a:solidFill>
                  <a:srgbClr val="052E65"/>
                </a:solidFill>
                <a:latin typeface="Calibri" pitchFamily="34" charset="0"/>
              </a:rPr>
              <a:t>nie jest </a:t>
            </a:r>
            <a:r>
              <a:rPr lang="pl-PL" sz="3300" dirty="0" smtClean="0">
                <a:solidFill>
                  <a:srgbClr val="052E65"/>
                </a:solidFill>
                <a:latin typeface="Calibri" pitchFamily="34" charset="0"/>
              </a:rPr>
              <a:t>wykonywana na </a:t>
            </a:r>
            <a:r>
              <a:rPr lang="pl-PL" sz="3300" b="1" dirty="0" smtClean="0">
                <a:solidFill>
                  <a:srgbClr val="052E65"/>
                </a:solidFill>
                <a:latin typeface="Calibri" pitchFamily="34" charset="0"/>
              </a:rPr>
              <a:t>rzecz osób prawnych</a:t>
            </a:r>
            <a:r>
              <a:rPr lang="pl-PL" sz="3300" dirty="0" smtClean="0">
                <a:solidFill>
                  <a:srgbClr val="052E65"/>
                </a:solidFill>
                <a:latin typeface="Calibri" pitchFamily="34" charset="0"/>
              </a:rPr>
              <a:t>, jednostek organizacyjnych nieposiadających osobowości prawnej lub na rzecz osób fizycznych na potrzeby prowadzonej przez nie pozarolniczej działalności gospodarczej</a:t>
            </a:r>
          </a:p>
          <a:p>
            <a:r>
              <a:rPr lang="pl-PL" sz="3300" dirty="0" smtClean="0">
                <a:solidFill>
                  <a:srgbClr val="052E65"/>
                </a:solidFill>
                <a:latin typeface="Calibri" pitchFamily="34" charset="0"/>
              </a:rPr>
              <a:t>przetwarzanie produktów roślinnych i zwierzęcych i ich sprzedaż </a:t>
            </a:r>
            <a:r>
              <a:rPr lang="pl-PL" sz="3300" b="1" dirty="0" smtClean="0">
                <a:solidFill>
                  <a:srgbClr val="052E65"/>
                </a:solidFill>
                <a:latin typeface="Calibri" pitchFamily="34" charset="0"/>
              </a:rPr>
              <a:t>nie odbywa się przy zatrudnieniu osób </a:t>
            </a:r>
            <a:r>
              <a:rPr lang="pl-PL" sz="3300" dirty="0" smtClean="0">
                <a:solidFill>
                  <a:srgbClr val="052E65"/>
                </a:solidFill>
                <a:latin typeface="Calibri" pitchFamily="34" charset="0"/>
              </a:rPr>
              <a:t>na podstawie umów o pracę, umów zlecenia, umów o dzieło oraz innych umów o podobnym charakterze, z wyłączeniem uboju zwierząt rzeźnych i obróbki poubojowej tych zwierząt, w tym również rozbioru, podziału i klasyfikacji mięsa, przemiału zbóż, wytłoczenia oleju lub soku oraz sprzedaży podczas wystaw, festynów, targów przez rolnika prowadzącego działalność w ramach rolniczego handlu detalicznego</a:t>
            </a:r>
            <a:r>
              <a:rPr lang="pl-PL" dirty="0" smtClean="0"/>
              <a:t>;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>
                <a:latin typeface="Calibri" pitchFamily="34" charset="0"/>
              </a:rPr>
              <a:t>Założenia ustawy - rolniczy handel detaliczny </a:t>
            </a:r>
            <a:r>
              <a:rPr lang="pl-PL" sz="2800" b="1" dirty="0">
                <a:latin typeface="Calibri" pitchFamily="34" charset="0"/>
              </a:rPr>
              <a:t>ustawa o podatku dochodowym od osób fizycznych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sprzedaż odbywa się wyłącznie w miejscach:</a:t>
            </a:r>
          </a:p>
          <a:p>
            <a:pPr>
              <a:buNone/>
            </a:pPr>
            <a:r>
              <a:rPr lang="pl-PL" dirty="0" smtClean="0"/>
              <a:t>a) w których produkty te zostały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wytworzone</a:t>
            </a:r>
            <a:r>
              <a:rPr lang="pl-PL" dirty="0" smtClean="0"/>
              <a:t>, lub</a:t>
            </a:r>
          </a:p>
          <a:p>
            <a:pPr>
              <a:buNone/>
            </a:pPr>
            <a:r>
              <a:rPr lang="pl-PL" dirty="0" smtClean="0"/>
              <a:t>b) przeznaczonych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do prowadzenia handlu</a:t>
            </a:r>
            <a:r>
              <a:rPr lang="pl-PL" dirty="0" smtClean="0"/>
              <a:t>;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jest prowadzona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ewidencja sprzedaży</a:t>
            </a:r>
            <a:r>
              <a:rPr lang="pl-PL" dirty="0" smtClean="0"/>
              <a:t>, 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ilość produktów roślinnych lub zwierzęcych pochodzących z własnej uprawy, hodowli lub chowu, użytych do produkcji danego produktu stanowi co najmniej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50% </a:t>
            </a:r>
            <a:r>
              <a:rPr lang="pl-PL" dirty="0" smtClean="0"/>
              <a:t>tego produktu,                               z wyłączeniem wody.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>
                <a:latin typeface="Calibri" pitchFamily="34" charset="0"/>
              </a:rPr>
              <a:t>rolniczy handel detaliczny  - ustawa bezpieczeństwie żywności i żywienia - produkcja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Produkcja i zbywanie żywności w ramach rolniczego handlu detalicznego:</a:t>
            </a:r>
          </a:p>
          <a:p>
            <a:pPr>
              <a:buNone/>
            </a:pPr>
            <a:r>
              <a:rPr lang="pl-PL" dirty="0" smtClean="0"/>
              <a:t>1) może być dokonywane w ilościach dostosowanych do potrzeb konsumentów;</a:t>
            </a:r>
          </a:p>
          <a:p>
            <a:pPr>
              <a:buNone/>
            </a:pPr>
            <a:r>
              <a:rPr lang="pl-PL" dirty="0" smtClean="0"/>
              <a:t>2)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nie może </a:t>
            </a:r>
            <a:r>
              <a:rPr lang="pl-PL" dirty="0" smtClean="0"/>
              <a:t>stanowić zagrożenia dla bezpieczeństwa żywności i wpływać niekorzystnie na ochronę zdrowia publicznego;</a:t>
            </a:r>
          </a:p>
          <a:p>
            <a:pPr>
              <a:buNone/>
            </a:pPr>
            <a:r>
              <a:rPr lang="pl-PL" dirty="0" smtClean="0"/>
              <a:t>3)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podlega nadzorowi organów </a:t>
            </a:r>
            <a:r>
              <a:rPr lang="pl-PL" dirty="0" smtClean="0"/>
              <a:t>odpowiednio Państwowej Inspekcji Sanitarnej albo Inspekcji Weterynaryjnej;</a:t>
            </a:r>
          </a:p>
          <a:p>
            <a:pPr>
              <a:buNone/>
            </a:pPr>
            <a:r>
              <a:rPr lang="pl-PL" dirty="0" smtClean="0"/>
              <a:t>4)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jest dokumentowana </a:t>
            </a:r>
            <a:r>
              <a:rPr lang="pl-PL" dirty="0" smtClean="0"/>
              <a:t>w sposób umożliwiający określenie ilości zbywanej żywności;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>
                <a:latin typeface="Calibri" pitchFamily="34" charset="0"/>
              </a:rPr>
              <a:t>rolniczy handel detaliczny  - ustawa o bezpieczeństwie żywności i żywienia - zakres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dirty="0" smtClean="0"/>
              <a:t>5)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nie może </a:t>
            </a:r>
            <a:r>
              <a:rPr lang="pl-PL" dirty="0" smtClean="0"/>
              <a:t>być dokonywane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z udziałem pośrednika</a:t>
            </a:r>
            <a:r>
              <a:rPr lang="pl-PL" dirty="0" smtClean="0"/>
              <a:t>,                   z wyjątkiem zbywania takiej żywności podczas </a:t>
            </a:r>
            <a:r>
              <a:rPr lang="pl-PL" dirty="0" smtClean="0">
                <a:solidFill>
                  <a:schemeClr val="tx2"/>
                </a:solidFill>
              </a:rPr>
              <a:t>wystaw, festynów, targów lub </a:t>
            </a:r>
            <a:r>
              <a:rPr lang="pl-PL" dirty="0" err="1" smtClean="0">
                <a:solidFill>
                  <a:schemeClr val="tx2"/>
                </a:solidFill>
              </a:rPr>
              <a:t>kiermaszy</a:t>
            </a:r>
            <a:r>
              <a:rPr lang="pl-PL" dirty="0" smtClean="0">
                <a:solidFill>
                  <a:schemeClr val="tx2"/>
                </a:solidFill>
              </a:rPr>
              <a:t>, organizowanych w celu promocji żywności, jeżeli pośrednik zbywa żywność</a:t>
            </a:r>
            <a:r>
              <a:rPr lang="pl-PL" dirty="0" smtClean="0"/>
              <a:t>:</a:t>
            </a:r>
          </a:p>
          <a:p>
            <a:pPr>
              <a:buNone/>
            </a:pPr>
            <a:r>
              <a:rPr lang="pl-PL" dirty="0" smtClean="0"/>
              <a:t>a) wyprodukowaną przez tego pośrednika w ramach rolniczego handlu detalicznego,</a:t>
            </a:r>
          </a:p>
          <a:p>
            <a:pPr>
              <a:buNone/>
            </a:pPr>
            <a:r>
              <a:rPr lang="pl-PL" dirty="0" smtClean="0"/>
              <a:t>b) wyprodukowaną przez inny podmiot prowadzący rolniczy handel detaliczny na obszarze powiatu, w którym pośrednik ten prowadzi produkcję żywności w ramach rolniczego handlu detalicznego, lub na obszarze powiatu sąsiadującego z tym powiatem.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Pakiet Office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1079</TotalTime>
  <Words>1353</Words>
  <Application>Microsoft Office PowerPoint</Application>
  <PresentationFormat>Pokaz na ekranie (4:3)</PresentationFormat>
  <Paragraphs>176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0" baseType="lpstr">
      <vt:lpstr>Calibri</vt:lpstr>
      <vt:lpstr>Cambria</vt:lpstr>
      <vt:lpstr>Wingdings 2</vt:lpstr>
      <vt:lpstr>Kapitał</vt:lpstr>
      <vt:lpstr>Rolniczy handel detaliczny</vt:lpstr>
      <vt:lpstr>Definicja </vt:lpstr>
      <vt:lpstr>Podstawa prawna</vt:lpstr>
      <vt:lpstr>Prezentacja programu PowerPoint</vt:lpstr>
      <vt:lpstr>Cele ustawy - rolniczy handel detaliczny </vt:lpstr>
      <vt:lpstr>Założenia ustawy - rolniczy handel detaliczny  - ustawa o podatku dochodowym od osób fizycznych</vt:lpstr>
      <vt:lpstr>Założenia ustawy - rolniczy handel detaliczny ustawa o podatku dochodowym od osób fizycznych</vt:lpstr>
      <vt:lpstr>rolniczy handel detaliczny  - ustawa bezpieczeństwie żywności i żywienia - produkcja</vt:lpstr>
      <vt:lpstr>rolniczy handel detaliczny  - ustawa o bezpieczeństwie żywności i żywienia - zakres</vt:lpstr>
      <vt:lpstr>rolniczy handel detaliczny  - ustawa bezpieczeństwie żywności i żywienia - oznakowanie</vt:lpstr>
      <vt:lpstr>Możliwości jakie daje RHD</vt:lpstr>
      <vt:lpstr>Miejsca sprzedaży w RHD</vt:lpstr>
      <vt:lpstr>Nadzór nad RHD</vt:lpstr>
      <vt:lpstr>Preferencje podatkowe</vt:lpstr>
      <vt:lpstr>Ewidencji sprzedaży</vt:lpstr>
      <vt:lpstr>Obowiązki w RHD</vt:lpstr>
      <vt:lpstr>Wymagania higieniczne - założenia</vt:lpstr>
      <vt:lpstr>Wymagania higieniczne - założenia</vt:lpstr>
      <vt:lpstr>Limity w ramach rolniczego handlu detalicznego</vt:lpstr>
      <vt:lpstr>maksymalna ilość surowców pochodzenia zwierzęcego zbywana rocznie w ramach RHD</vt:lpstr>
      <vt:lpstr>Maksymalna ilość produktów pochodzenia zwierzęcego zbywana rocznie w ramach RHD</vt:lpstr>
      <vt:lpstr>Dokumentowanie</vt:lpstr>
      <vt:lpstr>Prezentacja programu PowerPoint</vt:lpstr>
      <vt:lpstr>Prezentacja programu PowerPoint</vt:lpstr>
      <vt:lpstr>Prezentacja programu PowerPoint</vt:lpstr>
      <vt:lpstr>Dziękuję za uwagę.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Rolniczy handel detaliczny</dc:title>
  <dc:creator>blechzych</dc:creator>
  <cp:lastModifiedBy>SChłosta</cp:lastModifiedBy>
  <cp:revision>106</cp:revision>
  <dcterms:created xsi:type="dcterms:W3CDTF">2016-12-01T09:34:47Z</dcterms:created>
  <dcterms:modified xsi:type="dcterms:W3CDTF">2017-06-21T07:41:31Z</dcterms:modified>
</cp:coreProperties>
</file>